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6"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59CDF5-917E-DD0F-9CF8-6DFE54CBBCF4}" v="271" dt="2021-07-30T15:27:01.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8" d="100"/>
          <a:sy n="88" d="100"/>
        </p:scale>
        <p:origin x="-240"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pPr/>
              <a:t>7/30/2021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7/30/2021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7/30/2021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7/30/2021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7/30/2021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7/30/2021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7/30/2021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tackoverflow.com/questions/38593287/understanding-influence-of-random-start-weights-on-neural-network-performance/38608875"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hyperlink" Target="https://creativecommons.org/licenses/by/3.0/" TargetMode="External"/><Relationship Id="rId3" Type="http://schemas.openxmlformats.org/officeDocument/2006/relationships/image" Target="../media/image2.png"/><Relationship Id="rId7" Type="http://schemas.openxmlformats.org/officeDocument/2006/relationships/hyperlink" Target="https://www.deviantart.com/burtn/art/Autumn-Forest-Backgrounds-565529395" TargetMode="External"/><Relationship Id="rId12"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hyperlink" Target="http://1001bestwp.blogspot.com/2012/12/wallpapers-hq-beautiful-nature-part-4.html" TargetMode="External"/><Relationship Id="rId5" Type="http://schemas.openxmlformats.org/officeDocument/2006/relationships/hyperlink" Target="http://cute-pictures.blogspot.com/2010/05/beautifully-illustrated-vector-flower.html" TargetMode="External"/><Relationship Id="rId10" Type="http://schemas.openxmlformats.org/officeDocument/2006/relationships/image" Target="../media/image12.jpeg"/><Relationship Id="rId4" Type="http://schemas.openxmlformats.org/officeDocument/2006/relationships/image" Target="../media/image9.jpeg"/><Relationship Id="rId9" Type="http://schemas.openxmlformats.org/officeDocument/2006/relationships/hyperlink" Target="http://cute-pictures.blogspot.com/2010/05/green-leaves-and-green-background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3405"/>
            <a:ext cx="9448800" cy="2501371"/>
          </a:xfrm>
        </p:spPr>
        <p:txBody>
          <a:bodyPr>
            <a:normAutofit fontScale="90000"/>
          </a:bodyPr>
          <a:lstStyle/>
          <a:p>
            <a:r>
              <a:rPr lang="en-US" b="1" dirty="0"/>
              <a:t>Plant Disease Fertilizer Recommendation System Using IBM Watson</a:t>
            </a:r>
            <a:endParaRPr lang="en-US" dirty="0"/>
          </a:p>
          <a:p>
            <a:endParaRPr lang="en-US" dirty="0"/>
          </a:p>
        </p:txBody>
      </p:sp>
      <p:sp>
        <p:nvSpPr>
          <p:cNvPr id="3" name="Subtitle 2"/>
          <p:cNvSpPr>
            <a:spLocks noGrp="1"/>
          </p:cNvSpPr>
          <p:nvPr>
            <p:ph type="subTitle" idx="1"/>
          </p:nvPr>
        </p:nvSpPr>
        <p:spPr>
          <a:xfrm>
            <a:off x="1371600" y="3632201"/>
            <a:ext cx="9448800" cy="2337278"/>
          </a:xfrm>
        </p:spPr>
        <p:txBody>
          <a:bodyPr>
            <a:normAutofit lnSpcReduction="10000"/>
          </a:bodyPr>
          <a:lstStyle/>
          <a:p>
            <a:r>
              <a:rPr lang="en-IN" dirty="0" smtClean="0"/>
              <a:t>					Team: Nerd Engineers</a:t>
            </a:r>
          </a:p>
          <a:p>
            <a:r>
              <a:rPr lang="en-IN" dirty="0" smtClean="0"/>
              <a:t>	</a:t>
            </a:r>
            <a:r>
              <a:rPr lang="en-IN" dirty="0" smtClean="0"/>
              <a:t>					B. Vishnu </a:t>
            </a:r>
            <a:r>
              <a:rPr lang="en-IN" dirty="0" err="1" smtClean="0"/>
              <a:t>Priya</a:t>
            </a:r>
            <a:endParaRPr lang="en-IN" dirty="0" smtClean="0"/>
          </a:p>
          <a:p>
            <a:r>
              <a:rPr lang="en-IN" dirty="0" smtClean="0"/>
              <a:t>	</a:t>
            </a:r>
            <a:r>
              <a:rPr lang="en-IN" dirty="0" smtClean="0"/>
              <a:t>					G.Medha Vyshnavi</a:t>
            </a:r>
          </a:p>
          <a:p>
            <a:r>
              <a:rPr lang="en-IN" dirty="0" smtClean="0"/>
              <a:t>	</a:t>
            </a:r>
            <a:r>
              <a:rPr lang="en-IN" dirty="0" smtClean="0"/>
              <a:t>					G. </a:t>
            </a:r>
            <a:r>
              <a:rPr lang="en-IN" dirty="0" err="1" smtClean="0"/>
              <a:t>Meenakshi</a:t>
            </a:r>
            <a:r>
              <a:rPr lang="en-IN" dirty="0" smtClean="0"/>
              <a:t> </a:t>
            </a:r>
            <a:r>
              <a:rPr lang="en-IN" dirty="0" err="1" smtClean="0"/>
              <a:t>Praharshitha</a:t>
            </a:r>
            <a:endParaRPr lang="en-IN" dirty="0" smtClean="0"/>
          </a:p>
          <a:p>
            <a:r>
              <a:rPr lang="en-IN" dirty="0" smtClean="0"/>
              <a:t>	</a:t>
            </a:r>
            <a:r>
              <a:rPr lang="en-IN" dirty="0" smtClean="0"/>
              <a:t>					M. </a:t>
            </a:r>
            <a:r>
              <a:rPr lang="en-IN" dirty="0" err="1" smtClean="0"/>
              <a:t>Tephillah</a:t>
            </a:r>
            <a:r>
              <a:rPr lang="en-IN" dirty="0" smtClean="0"/>
              <a:t> Angelina</a:t>
            </a:r>
          </a:p>
          <a:p>
            <a:r>
              <a:rPr lang="en-IN" dirty="0" smtClean="0"/>
              <a:t>	</a:t>
            </a:r>
            <a:r>
              <a:rPr lang="en-IN" dirty="0" smtClean="0"/>
              <a:t>					</a:t>
            </a:r>
            <a:endParaRPr lang="en-US" dirty="0"/>
          </a:p>
        </p:txBody>
      </p:sp>
    </p:spTree>
    <p:extLst>
      <p:ext uri="{BB962C8B-B14F-4D97-AF65-F5344CB8AC3E}">
        <p14:creationId xmlns:p14="http://schemas.microsoft.com/office/powerpoint/2010/main" xmlns="" val="340237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962FB7-4091-4600-9F29-ECB7B67A00C2}"/>
              </a:ext>
            </a:extLst>
          </p:cNvPr>
          <p:cNvSpPr>
            <a:spLocks noGrp="1"/>
          </p:cNvSpPr>
          <p:nvPr>
            <p:ph type="title"/>
          </p:nvPr>
        </p:nvSpPr>
        <p:spPr>
          <a:xfrm>
            <a:off x="619759" y="764373"/>
            <a:ext cx="6257291" cy="1293028"/>
          </a:xfrm>
        </p:spPr>
        <p:txBody>
          <a:bodyPr>
            <a:normAutofit/>
          </a:bodyPr>
          <a:lstStyle/>
          <a:p>
            <a:endParaRPr lang="en-US"/>
          </a:p>
        </p:txBody>
      </p:sp>
      <p:sp>
        <p:nvSpPr>
          <p:cNvPr id="3" name="Content Placeholder 2">
            <a:extLst>
              <a:ext uri="{FF2B5EF4-FFF2-40B4-BE49-F238E27FC236}">
                <a16:creationId xmlns:a16="http://schemas.microsoft.com/office/drawing/2014/main" xmlns="" id="{6DA171E3-4761-49FB-925B-DE746FE0F7D6}"/>
              </a:ext>
            </a:extLst>
          </p:cNvPr>
          <p:cNvSpPr>
            <a:spLocks noGrp="1"/>
          </p:cNvSpPr>
          <p:nvPr>
            <p:ph idx="1"/>
          </p:nvPr>
        </p:nvSpPr>
        <p:spPr>
          <a:xfrm>
            <a:off x="619760" y="2194560"/>
            <a:ext cx="6257290" cy="4024125"/>
          </a:xfrm>
        </p:spPr>
        <p:txBody>
          <a:bodyPr vert="horz" lIns="91440" tIns="45720" rIns="91440" bIns="45720" rtlCol="0" anchor="t">
            <a:normAutofit fontScale="92500" lnSpcReduction="10000"/>
          </a:bodyPr>
          <a:lstStyle/>
          <a:p>
            <a:pPr marL="0" indent="0">
              <a:buNone/>
            </a:pPr>
            <a:r>
              <a:rPr lang="en-US" dirty="0">
                <a:latin typeface="Bradley Hand ITC"/>
                <a:ea typeface="+mn-lt"/>
                <a:cs typeface="+mn-lt"/>
              </a:rPr>
              <a:t>                                      Agriculture is the most important sector in today’s life. Agriculture is the main aspect of country development. Many people lead their life from agriculture field, which gives fully related to agricultural products. Plant disease, especially on leaves, is one of the major factors of reductions in both quality and quantity of the food crops. In agricultural aspects, if the plant is affected by leaf diseases then it reduces the growth of the agricultural level. Finding the leaf disease is an important role of agriculture preservation. After pre-processing using a median filter, segmentation is done by Guided Active Contour method and finally, the leaf disease is identified by using Support Vector Machine. The disease-based similarity measure is used for fertilizer recommendation.</a:t>
            </a:r>
          </a:p>
          <a:p>
            <a:pPr marL="0" indent="0">
              <a:buNone/>
            </a:pPr>
            <a:endParaRPr lang="en-US" dirty="0"/>
          </a:p>
        </p:txBody>
      </p:sp>
      <p:sp useBgFill="1">
        <p:nvSpPr>
          <p:cNvPr id="6" name="Rectangle 8">
            <a:extLst>
              <a:ext uri="{FF2B5EF4-FFF2-40B4-BE49-F238E27FC236}">
                <a16:creationId xmlns:a16="http://schemas.microsoft.com/office/drawing/2014/main" xmlns="" id="{E2E0C929-96C6-41B1-A001-566036DF04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een Fern Plants · Free Stock Photo">
            <a:extLst>
              <a:ext uri="{FF2B5EF4-FFF2-40B4-BE49-F238E27FC236}">
                <a16:creationId xmlns:a16="http://schemas.microsoft.com/office/drawing/2014/main" xmlns="" id="{5CC2453C-C3C6-4896-B3BB-2B03852C6A81}"/>
              </a:ext>
            </a:extLst>
          </p:cNvPr>
          <p:cNvPicPr>
            <a:picLocks noChangeAspect="1"/>
          </p:cNvPicPr>
          <p:nvPr/>
        </p:nvPicPr>
        <p:blipFill rotWithShape="1">
          <a:blip r:embed="rId2"/>
          <a:srcRect l="7688" r="1468"/>
          <a:stretch/>
        </p:blipFill>
        <p:spPr>
          <a:xfrm>
            <a:off x="7519416" y="10"/>
            <a:ext cx="4672584" cy="6857989"/>
          </a:xfrm>
          <a:prstGeom prst="rect">
            <a:avLst/>
          </a:prstGeom>
        </p:spPr>
      </p:pic>
    </p:spTree>
    <p:extLst>
      <p:ext uri="{BB962C8B-B14F-4D97-AF65-F5344CB8AC3E}">
        <p14:creationId xmlns:p14="http://schemas.microsoft.com/office/powerpoint/2010/main" xmlns="" val="3582066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58BD10-FF20-46AE-9242-207BEF009B36}"/>
              </a:ext>
            </a:extLst>
          </p:cNvPr>
          <p:cNvSpPr>
            <a:spLocks noGrp="1"/>
          </p:cNvSpPr>
          <p:nvPr>
            <p:ph type="title"/>
          </p:nvPr>
        </p:nvSpPr>
        <p:spPr>
          <a:xfrm>
            <a:off x="619759" y="764373"/>
            <a:ext cx="6257291" cy="1293028"/>
          </a:xfrm>
        </p:spPr>
        <p:txBody>
          <a:bodyPr>
            <a:normAutofit/>
          </a:bodyPr>
          <a:lstStyle/>
          <a:p>
            <a:endParaRPr lang="en-US"/>
          </a:p>
        </p:txBody>
      </p:sp>
      <p:sp>
        <p:nvSpPr>
          <p:cNvPr id="3" name="Content Placeholder 2">
            <a:extLst>
              <a:ext uri="{FF2B5EF4-FFF2-40B4-BE49-F238E27FC236}">
                <a16:creationId xmlns:a16="http://schemas.microsoft.com/office/drawing/2014/main" xmlns="" id="{C5AC9CD6-3B05-4692-B743-5D681FD52F64}"/>
              </a:ext>
            </a:extLst>
          </p:cNvPr>
          <p:cNvSpPr>
            <a:spLocks noGrp="1"/>
          </p:cNvSpPr>
          <p:nvPr>
            <p:ph idx="1"/>
          </p:nvPr>
        </p:nvSpPr>
        <p:spPr>
          <a:xfrm>
            <a:off x="619760" y="2194560"/>
            <a:ext cx="6257290" cy="4024125"/>
          </a:xfrm>
        </p:spPr>
        <p:txBody>
          <a:bodyPr vert="horz" lIns="91440" tIns="45720" rIns="91440" bIns="45720" rtlCol="0" anchor="t">
            <a:normAutofit/>
          </a:bodyPr>
          <a:lstStyle/>
          <a:p>
            <a:pPr marL="0" indent="0">
              <a:buNone/>
            </a:pPr>
            <a:r>
              <a:rPr lang="en-US" sz="1500" dirty="0">
                <a:latin typeface="Bradley Hand ITC"/>
                <a:ea typeface="+mn-lt"/>
                <a:cs typeface="+mn-lt"/>
              </a:rPr>
              <a:t>Detection and recognition of plant diseases using machine learning are very efficient in providing symptoms of identifying diseases at its earliest. Plant pathologists can analyze the digital images using digital image processing for diagnosis of plant diseases. Application of computer vision and image processing strategies simply assist farmers in all the regions of agriculture. Generally, the plant diseases are caused by the abnormal physiological functionalities of plants. Therefore, the characteristic symptoms are generated based on the differentiation between normal physiological functionalities and abnormal physiological functionalities of the plants. Mostly, the plant leaf diseases are caused by Pathogens which are positioned on the stems of the plants. These different symptoms and diseases of leaves are predicted by different methods in image processing. These different methods include different fundamental processes like segmentation, feature extraction and classification and so on. Mostly, the prediction and diagnosis of leaf diseases are depending on the segmentation such as segmenting the healthy tissues from diseased tissues of leaves. </a:t>
            </a:r>
            <a:endParaRPr lang="en-US" sz="1500" dirty="0"/>
          </a:p>
        </p:txBody>
      </p:sp>
      <p:sp useBgFill="1">
        <p:nvSpPr>
          <p:cNvPr id="9" name="Rectangle 8">
            <a:extLst>
              <a:ext uri="{FF2B5EF4-FFF2-40B4-BE49-F238E27FC236}">
                <a16:creationId xmlns:a16="http://schemas.microsoft.com/office/drawing/2014/main" xmlns="" id="{E2E0C929-96C6-41B1-A001-566036DF04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searcher examining growth in a petrie dish">
            <a:extLst>
              <a:ext uri="{FF2B5EF4-FFF2-40B4-BE49-F238E27FC236}">
                <a16:creationId xmlns:a16="http://schemas.microsoft.com/office/drawing/2014/main" xmlns="" id="{3BE018C9-5E0A-4936-9180-791D33D1ECA1}"/>
              </a:ext>
            </a:extLst>
          </p:cNvPr>
          <p:cNvPicPr>
            <a:picLocks noChangeAspect="1"/>
          </p:cNvPicPr>
          <p:nvPr/>
        </p:nvPicPr>
        <p:blipFill rotWithShape="1">
          <a:blip r:embed="rId2"/>
          <a:srcRect l="26257" r="28267" b="4"/>
          <a:stretch/>
        </p:blipFill>
        <p:spPr>
          <a:xfrm>
            <a:off x="7519416" y="10"/>
            <a:ext cx="4672584" cy="6857989"/>
          </a:xfrm>
          <a:prstGeom prst="rect">
            <a:avLst/>
          </a:prstGeom>
        </p:spPr>
      </p:pic>
    </p:spTree>
    <p:extLst>
      <p:ext uri="{BB962C8B-B14F-4D97-AF65-F5344CB8AC3E}">
        <p14:creationId xmlns:p14="http://schemas.microsoft.com/office/powerpoint/2010/main" xmlns="" val="1786217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ounded Rectangle 14">
            <a:extLst>
              <a:ext uri="{FF2B5EF4-FFF2-40B4-BE49-F238E27FC236}">
                <a16:creationId xmlns:a16="http://schemas.microsoft.com/office/drawing/2014/main" xmlns="" id="{1FDFF85F-F105-40D5-9793-90419158C3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Rectangle 13">
            <a:extLst>
              <a:ext uri="{FF2B5EF4-FFF2-40B4-BE49-F238E27FC236}">
                <a16:creationId xmlns:a16="http://schemas.microsoft.com/office/drawing/2014/main" xmlns="" id="{35AB47A4-BA8C-4250-88BD-D49C68C5F9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1" name="Picture 15">
            <a:extLst>
              <a:ext uri="{FF2B5EF4-FFF2-40B4-BE49-F238E27FC236}">
                <a16:creationId xmlns:a16="http://schemas.microsoft.com/office/drawing/2014/main" xmlns="" id="{66C8958D-EB99-414F-B735-863B67BB14D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xmlns="" id="{C5A838CD-018C-4587-A99B-5422921E1A3B}"/>
              </a:ext>
            </a:extLst>
          </p:cNvPr>
          <p:cNvSpPr>
            <a:spLocks noGrp="1"/>
          </p:cNvSpPr>
          <p:nvPr>
            <p:ph type="title"/>
          </p:nvPr>
        </p:nvSpPr>
        <p:spPr>
          <a:xfrm>
            <a:off x="685800" y="764373"/>
            <a:ext cx="3687417" cy="1920372"/>
          </a:xfrm>
        </p:spPr>
        <p:txBody>
          <a:bodyPr>
            <a:normAutofit/>
          </a:bodyPr>
          <a:lstStyle/>
          <a:p>
            <a:pPr algn="l"/>
            <a:r>
              <a:rPr lang="en-US" sz="3600" b="1" dirty="0">
                <a:solidFill>
                  <a:schemeClr val="bg1">
                    <a:lumMod val="85000"/>
                  </a:schemeClr>
                </a:solidFill>
                <a:ea typeface="+mj-lt"/>
                <a:cs typeface="+mj-lt"/>
              </a:rPr>
              <a:t>Project Objectives</a:t>
            </a:r>
            <a:endParaRPr lang="en-US" dirty="0">
              <a:solidFill>
                <a:schemeClr val="bg1">
                  <a:lumMod val="85000"/>
                </a:schemeClr>
              </a:solidFill>
            </a:endParaRPr>
          </a:p>
        </p:txBody>
      </p:sp>
      <p:pic>
        <p:nvPicPr>
          <p:cNvPr id="18" name="Picture 17">
            <a:extLst>
              <a:ext uri="{FF2B5EF4-FFF2-40B4-BE49-F238E27FC236}">
                <a16:creationId xmlns:a16="http://schemas.microsoft.com/office/drawing/2014/main" xmlns="" id="{39E5F3CB-7BDD-4E64-B274-CD900F08C6F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r="61975"/>
          <a:stretch/>
        </p:blipFill>
        <p:spPr>
          <a:xfrm>
            <a:off x="0" y="4375150"/>
            <a:ext cx="4636008" cy="2482850"/>
          </a:xfrm>
          <a:prstGeom prst="rect">
            <a:avLst/>
          </a:prstGeom>
        </p:spPr>
      </p:pic>
      <p:sp>
        <p:nvSpPr>
          <p:cNvPr id="22" name="Content Placeholder 8">
            <a:extLst>
              <a:ext uri="{FF2B5EF4-FFF2-40B4-BE49-F238E27FC236}">
                <a16:creationId xmlns:a16="http://schemas.microsoft.com/office/drawing/2014/main" xmlns="" id="{504C1648-17AE-42C5-8704-369E0A237611}"/>
              </a:ext>
            </a:extLst>
          </p:cNvPr>
          <p:cNvSpPr>
            <a:spLocks noGrp="1"/>
          </p:cNvSpPr>
          <p:nvPr>
            <p:ph idx="1"/>
          </p:nvPr>
        </p:nvSpPr>
        <p:spPr>
          <a:xfrm>
            <a:off x="685800" y="2821774"/>
            <a:ext cx="3687417" cy="3148329"/>
          </a:xfrm>
        </p:spPr>
        <p:txBody>
          <a:bodyPr vert="horz" lIns="91440" tIns="45720" rIns="91440" bIns="45720" rtlCol="0" anchor="t">
            <a:normAutofit/>
          </a:bodyPr>
          <a:lstStyle/>
          <a:p>
            <a:r>
              <a:rPr lang="en-US" sz="1600" dirty="0">
                <a:solidFill>
                  <a:schemeClr val="bg1">
                    <a:lumMod val="85000"/>
                  </a:schemeClr>
                </a:solidFill>
                <a:latin typeface="Bradley Hand ITC"/>
              </a:rPr>
              <a:t>Preprocess the images.</a:t>
            </a:r>
            <a:endParaRPr lang="en-US" sz="1600">
              <a:solidFill>
                <a:schemeClr val="bg1">
                  <a:lumMod val="85000"/>
                </a:schemeClr>
              </a:solidFill>
              <a:ea typeface="+mn-lt"/>
              <a:cs typeface="+mn-lt"/>
            </a:endParaRPr>
          </a:p>
          <a:p>
            <a:r>
              <a:rPr lang="en-US" sz="1600" dirty="0">
                <a:solidFill>
                  <a:schemeClr val="bg1">
                    <a:lumMod val="85000"/>
                  </a:schemeClr>
                </a:solidFill>
                <a:latin typeface="Bradley Hand ITC"/>
              </a:rPr>
              <a:t>Applying CNN algorithm on the dataset.</a:t>
            </a:r>
            <a:endParaRPr lang="en-US" sz="1600">
              <a:solidFill>
                <a:schemeClr val="bg1">
                  <a:lumMod val="85000"/>
                </a:schemeClr>
              </a:solidFill>
              <a:ea typeface="+mn-lt"/>
              <a:cs typeface="+mn-lt"/>
            </a:endParaRPr>
          </a:p>
          <a:p>
            <a:r>
              <a:rPr lang="en-US" sz="1600" dirty="0">
                <a:solidFill>
                  <a:schemeClr val="bg1">
                    <a:lumMod val="85000"/>
                  </a:schemeClr>
                </a:solidFill>
                <a:latin typeface="Bradley Hand ITC"/>
              </a:rPr>
              <a:t>How deep neural networks detect the disease.</a:t>
            </a:r>
            <a:endParaRPr lang="en-US" sz="1600">
              <a:solidFill>
                <a:schemeClr val="bg1">
                  <a:lumMod val="85000"/>
                </a:schemeClr>
              </a:solidFill>
              <a:ea typeface="+mn-lt"/>
              <a:cs typeface="+mn-lt"/>
            </a:endParaRPr>
          </a:p>
          <a:p>
            <a:r>
              <a:rPr lang="en-US" sz="1600" dirty="0">
                <a:solidFill>
                  <a:schemeClr val="bg1">
                    <a:lumMod val="85000"/>
                  </a:schemeClr>
                </a:solidFill>
                <a:latin typeface="Bradley Hand ITC"/>
              </a:rPr>
              <a:t>You will be able to know how to find the accuracy of the model.</a:t>
            </a:r>
            <a:endParaRPr lang="en-US" sz="1600">
              <a:solidFill>
                <a:schemeClr val="bg1">
                  <a:lumMod val="85000"/>
                </a:schemeClr>
              </a:solidFill>
              <a:ea typeface="+mn-lt"/>
              <a:cs typeface="+mn-lt"/>
            </a:endParaRPr>
          </a:p>
          <a:p>
            <a:r>
              <a:rPr lang="en-US" sz="1600" dirty="0">
                <a:solidFill>
                  <a:schemeClr val="bg1">
                    <a:lumMod val="85000"/>
                  </a:schemeClr>
                </a:solidFill>
                <a:latin typeface="Bradley Hand ITC"/>
              </a:rPr>
              <a:t>You will be able to Build web applications using</a:t>
            </a:r>
            <a:r>
              <a:rPr lang="en-US" sz="1600" dirty="0">
                <a:latin typeface="Bradley Hand ITC"/>
              </a:rPr>
              <a:t> the Flask </a:t>
            </a:r>
            <a:r>
              <a:rPr lang="en-US" sz="1600" dirty="0">
                <a:solidFill>
                  <a:schemeClr val="bg1">
                    <a:lumMod val="85000"/>
                  </a:schemeClr>
                </a:solidFill>
                <a:latin typeface="Bradley Hand ITC"/>
              </a:rPr>
              <a:t>framework.</a:t>
            </a:r>
            <a:endParaRPr lang="en-US" dirty="0">
              <a:solidFill>
                <a:schemeClr val="bg1">
                  <a:lumMod val="85000"/>
                </a:schemeClr>
              </a:solidFill>
            </a:endParaRPr>
          </a:p>
        </p:txBody>
      </p:sp>
      <p:pic>
        <p:nvPicPr>
          <p:cNvPr id="5" name="Picture 11" descr="Diagram&#10;&#10;Description automatically generated">
            <a:extLst>
              <a:ext uri="{FF2B5EF4-FFF2-40B4-BE49-F238E27FC236}">
                <a16:creationId xmlns:a16="http://schemas.microsoft.com/office/drawing/2014/main" xmlns="" id="{2EB5205C-12DF-46D4-B481-1FDAB47B80D9}"/>
              </a:ext>
            </a:extLst>
          </p:cNvPr>
          <p:cNvPicPr>
            <a:picLocks noChangeAspect="1"/>
          </p:cNvPicPr>
          <p:nvPr/>
        </p:nvPicPr>
        <p:blipFill>
          <a:blip r:embed="rId4"/>
          <a:stretch>
            <a:fillRect/>
          </a:stretch>
        </p:blipFill>
        <p:spPr>
          <a:xfrm>
            <a:off x="5279475" y="1697173"/>
            <a:ext cx="6269058" cy="3463654"/>
          </a:xfrm>
          <a:prstGeom prst="rect">
            <a:avLst/>
          </a:prstGeom>
        </p:spPr>
      </p:pic>
    </p:spTree>
    <p:extLst>
      <p:ext uri="{BB962C8B-B14F-4D97-AF65-F5344CB8AC3E}">
        <p14:creationId xmlns:p14="http://schemas.microsoft.com/office/powerpoint/2010/main" xmlns="" val="286166691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A0680-2083-4382-AA6D-E3667C27AE3B}"/>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xmlns="" id="{B615633C-AB20-444A-8290-4946D4837D96}"/>
              </a:ext>
            </a:extLst>
          </p:cNvPr>
          <p:cNvPicPr>
            <a:picLocks noGrp="1" noChangeAspect="1"/>
          </p:cNvPicPr>
          <p:nvPr>
            <p:ph idx="1"/>
          </p:nvPr>
        </p:nvPicPr>
        <p:blipFill>
          <a:blip r:embed="rId2"/>
          <a:stretch>
            <a:fillRect/>
          </a:stretch>
        </p:blipFill>
        <p:spPr>
          <a:xfrm>
            <a:off x="430332" y="1461135"/>
            <a:ext cx="11369436" cy="5281425"/>
          </a:xfrm>
        </p:spPr>
      </p:pic>
    </p:spTree>
    <p:extLst>
      <p:ext uri="{BB962C8B-B14F-4D97-AF65-F5344CB8AC3E}">
        <p14:creationId xmlns:p14="http://schemas.microsoft.com/office/powerpoint/2010/main" xmlns="" val="2490918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F11404-7FF1-4466-8F98-F4FEB1804BD8}"/>
              </a:ext>
            </a:extLst>
          </p:cNvPr>
          <p:cNvSpPr>
            <a:spLocks noGrp="1"/>
          </p:cNvSpPr>
          <p:nvPr>
            <p:ph type="title"/>
          </p:nvPr>
        </p:nvSpPr>
        <p:spPr>
          <a:xfrm>
            <a:off x="2895600" y="764373"/>
            <a:ext cx="8610600" cy="1293028"/>
          </a:xfrm>
        </p:spPr>
        <p:txBody>
          <a:bodyPr>
            <a:normAutofit/>
          </a:bodyPr>
          <a:lstStyle/>
          <a:p>
            <a:r>
              <a:rPr lang="en-US" sz="3100" b="1"/>
              <a:t>Model Building For Fruit &amp; Vegetable</a:t>
            </a:r>
            <a:endParaRPr lang="en-US" sz="3100"/>
          </a:p>
          <a:p>
            <a:r>
              <a:rPr lang="en-US" sz="3100" b="1"/>
              <a:t> Disease Prediction</a:t>
            </a:r>
            <a:endParaRPr lang="en-US" sz="3100"/>
          </a:p>
          <a:p>
            <a:endParaRPr lang="en-US" sz="3100"/>
          </a:p>
        </p:txBody>
      </p:sp>
      <p:pic>
        <p:nvPicPr>
          <p:cNvPr id="4" name="Picture 4" descr="Diagram&#10;&#10;Description automatically generated">
            <a:extLst>
              <a:ext uri="{FF2B5EF4-FFF2-40B4-BE49-F238E27FC236}">
                <a16:creationId xmlns:a16="http://schemas.microsoft.com/office/drawing/2014/main" xmlns="" id="{70544B50-3B53-4C9E-B880-F3126CB05AE7}"/>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685800" y="3035586"/>
            <a:ext cx="4521200" cy="2113661"/>
          </a:xfrm>
          <a:prstGeom prst="rect">
            <a:avLst/>
          </a:prstGeom>
        </p:spPr>
      </p:pic>
      <p:sp>
        <p:nvSpPr>
          <p:cNvPr id="3" name="Content Placeholder 2">
            <a:extLst>
              <a:ext uri="{FF2B5EF4-FFF2-40B4-BE49-F238E27FC236}">
                <a16:creationId xmlns:a16="http://schemas.microsoft.com/office/drawing/2014/main" xmlns="" id="{80DE4143-B28B-4AEE-AC40-3EE126B18646}"/>
              </a:ext>
            </a:extLst>
          </p:cNvPr>
          <p:cNvSpPr>
            <a:spLocks noGrp="1"/>
          </p:cNvSpPr>
          <p:nvPr>
            <p:ph idx="1"/>
          </p:nvPr>
        </p:nvSpPr>
        <p:spPr>
          <a:xfrm>
            <a:off x="5689600" y="2194560"/>
            <a:ext cx="5816600" cy="4024125"/>
          </a:xfrm>
        </p:spPr>
        <p:txBody>
          <a:bodyPr vert="horz" lIns="91440" tIns="45720" rIns="91440" bIns="45720" rtlCol="0">
            <a:normAutofit/>
          </a:bodyPr>
          <a:lstStyle/>
          <a:p>
            <a:r>
              <a:rPr lang="en-US" dirty="0">
                <a:latin typeface="Bradley Hand ITC"/>
                <a:ea typeface="+mn-lt"/>
                <a:cs typeface="+mn-lt"/>
              </a:rPr>
              <a:t>Import the model building Libraries</a:t>
            </a:r>
            <a:endParaRPr lang="en-US">
              <a:latin typeface="Bradley Hand ITC"/>
            </a:endParaRPr>
          </a:p>
          <a:p>
            <a:r>
              <a:rPr lang="en-US" dirty="0">
                <a:latin typeface="Bradley Hand ITC"/>
                <a:ea typeface="+mn-lt"/>
                <a:cs typeface="+mn-lt"/>
              </a:rPr>
              <a:t>Initializing the model</a:t>
            </a:r>
            <a:endParaRPr lang="en-US">
              <a:latin typeface="Bradley Hand ITC"/>
            </a:endParaRPr>
          </a:p>
          <a:p>
            <a:r>
              <a:rPr lang="en-US" dirty="0">
                <a:latin typeface="Bradley Hand ITC"/>
                <a:ea typeface="+mn-lt"/>
                <a:cs typeface="+mn-lt"/>
              </a:rPr>
              <a:t>Adding CNN Layers</a:t>
            </a:r>
            <a:endParaRPr lang="en-US">
              <a:latin typeface="Bradley Hand ITC"/>
            </a:endParaRPr>
          </a:p>
          <a:p>
            <a:r>
              <a:rPr lang="en-US" dirty="0">
                <a:latin typeface="Bradley Hand ITC"/>
                <a:ea typeface="+mn-lt"/>
                <a:cs typeface="+mn-lt"/>
              </a:rPr>
              <a:t>Adding Hidden Layer</a:t>
            </a:r>
            <a:endParaRPr lang="en-US">
              <a:latin typeface="Bradley Hand ITC"/>
            </a:endParaRPr>
          </a:p>
          <a:p>
            <a:r>
              <a:rPr lang="en-US" dirty="0">
                <a:latin typeface="Bradley Hand ITC"/>
                <a:ea typeface="+mn-lt"/>
                <a:cs typeface="+mn-lt"/>
              </a:rPr>
              <a:t>Adding Output Layer</a:t>
            </a:r>
            <a:endParaRPr lang="en-US">
              <a:latin typeface="Bradley Hand ITC"/>
            </a:endParaRPr>
          </a:p>
          <a:p>
            <a:r>
              <a:rPr lang="en-US" dirty="0">
                <a:latin typeface="Bradley Hand ITC"/>
                <a:ea typeface="+mn-lt"/>
                <a:cs typeface="+mn-lt"/>
              </a:rPr>
              <a:t>Configure the Learning Process</a:t>
            </a:r>
            <a:endParaRPr lang="en-US">
              <a:latin typeface="Bradley Hand ITC"/>
            </a:endParaRPr>
          </a:p>
          <a:p>
            <a:r>
              <a:rPr lang="en-US" dirty="0">
                <a:latin typeface="Bradley Hand ITC"/>
                <a:ea typeface="+mn-lt"/>
                <a:cs typeface="+mn-lt"/>
              </a:rPr>
              <a:t>Training and testing the model</a:t>
            </a:r>
            <a:endParaRPr lang="en-US">
              <a:latin typeface="Bradley Hand ITC"/>
            </a:endParaRPr>
          </a:p>
          <a:p>
            <a:r>
              <a:rPr lang="en-US" dirty="0">
                <a:latin typeface="Bradley Hand ITC"/>
                <a:ea typeface="+mn-lt"/>
                <a:cs typeface="+mn-lt"/>
              </a:rPr>
              <a:t>Saving the model</a:t>
            </a:r>
            <a:endParaRPr lang="en-US">
              <a:latin typeface="Bradley Hand ITC"/>
            </a:endParaRPr>
          </a:p>
          <a:p>
            <a:endParaRPr lang="en-US" dirty="0"/>
          </a:p>
        </p:txBody>
      </p:sp>
      <p:sp>
        <p:nvSpPr>
          <p:cNvPr id="5" name="TextBox 4">
            <a:extLst>
              <a:ext uri="{FF2B5EF4-FFF2-40B4-BE49-F238E27FC236}">
                <a16:creationId xmlns:a16="http://schemas.microsoft.com/office/drawing/2014/main" xmlns="" id="{69FA3FC7-3E33-4676-8CC4-D4587FB7219E}"/>
              </a:ext>
            </a:extLst>
          </p:cNvPr>
          <p:cNvSpPr txBox="1"/>
          <p:nvPr/>
        </p:nvSpPr>
        <p:spPr>
          <a:xfrm>
            <a:off x="2505619" y="4949192"/>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xmlns="" val="879568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CFD580F5-E7BF-4C1D-BEFD-4A4601EBA87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xmlns="" id="{F0F06750-78FE-4472-8DA5-14CF3336F81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pic>
        <p:nvPicPr>
          <p:cNvPr id="4" name="Picture 3" descr="Close up of Barley in the wild">
            <a:extLst>
              <a:ext uri="{FF2B5EF4-FFF2-40B4-BE49-F238E27FC236}">
                <a16:creationId xmlns:a16="http://schemas.microsoft.com/office/drawing/2014/main" xmlns="" id="{8FF4AC26-06EF-4872-9985-E87277EF2FE7}"/>
              </a:ext>
            </a:extLst>
          </p:cNvPr>
          <p:cNvPicPr>
            <a:picLocks noChangeAspect="1"/>
          </p:cNvPicPr>
          <p:nvPr/>
        </p:nvPicPr>
        <p:blipFill rotWithShape="1">
          <a:blip r:embed="rId4">
            <a:alphaModFix amt="40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517D0A2A-33CE-43DB-BF8E-DB740759380F}"/>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4200"/>
              <a:t>''FARMING ISN'T SOMETHING THAT CAN BE TAUGHT. EACH PLANT TELLS ITS OWN STORY THAT HAS TO BE READ REPEATEDLY.''</a:t>
            </a:r>
          </a:p>
        </p:txBody>
      </p:sp>
    </p:spTree>
    <p:extLst>
      <p:ext uri="{BB962C8B-B14F-4D97-AF65-F5344CB8AC3E}">
        <p14:creationId xmlns:p14="http://schemas.microsoft.com/office/powerpoint/2010/main" xmlns="" val="362704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 name="Picture 84">
            <a:extLst>
              <a:ext uri="{FF2B5EF4-FFF2-40B4-BE49-F238E27FC236}">
                <a16:creationId xmlns:a16="http://schemas.microsoft.com/office/drawing/2014/main" xmlns="" id="{9C65A1FD-5C3D-426A-9BE7-4A2275C71DC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pic>
        <p:nvPicPr>
          <p:cNvPr id="83" name="Picture 86">
            <a:extLst>
              <a:ext uri="{FF2B5EF4-FFF2-40B4-BE49-F238E27FC236}">
                <a16:creationId xmlns:a16="http://schemas.microsoft.com/office/drawing/2014/main" xmlns="" id="{8A6AA155-06E3-4DCC-9440-CB5532BC6CA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84" name="Rectangle 88">
            <a:extLst>
              <a:ext uri="{FF2B5EF4-FFF2-40B4-BE49-F238E27FC236}">
                <a16:creationId xmlns:a16="http://schemas.microsoft.com/office/drawing/2014/main" xmlns="" id="{E496998D-DE9D-4B53-80AC-636248A04B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4" descr="Background pattern&#10;&#10;Description automatically generated">
            <a:extLst>
              <a:ext uri="{FF2B5EF4-FFF2-40B4-BE49-F238E27FC236}">
                <a16:creationId xmlns:a16="http://schemas.microsoft.com/office/drawing/2014/main" xmlns="" id="{98BDB7EE-40D8-4FBC-A897-F1D93AFE60AE}"/>
              </a:ext>
            </a:extLst>
          </p:cNvPr>
          <p:cNvPicPr>
            <a:picLocks noChangeAspect="1"/>
          </p:cNvPicPr>
          <p:nvPr/>
        </p:nvPicPr>
        <p:blipFill rotWithShape="1">
          <a:blip r:embed="rId4">
            <a:alphaModFix amt="50000"/>
            <a:extLst>
              <a:ext uri="{837473B0-CC2E-450A-ABE3-18F120FF3D39}">
                <a1611:picAttrSrcUrl xmlns:a1611="http://schemas.microsoft.com/office/drawing/2016/11/main" xmlns="" r:id="rId5"/>
              </a:ext>
            </a:extLst>
          </a:blip>
          <a:srcRect l="5617" r="66633"/>
          <a:stretch/>
        </p:blipFill>
        <p:spPr>
          <a:xfrm>
            <a:off x="20" y="-10584"/>
            <a:ext cx="3044932" cy="6858000"/>
          </a:xfrm>
          <a:prstGeom prst="rect">
            <a:avLst/>
          </a:prstGeom>
        </p:spPr>
      </p:pic>
      <p:pic>
        <p:nvPicPr>
          <p:cNvPr id="17" name="Picture 17" descr="A picture containing grass, tree, outdoor, forest&#10;&#10;Description automatically generated">
            <a:extLst>
              <a:ext uri="{FF2B5EF4-FFF2-40B4-BE49-F238E27FC236}">
                <a16:creationId xmlns:a16="http://schemas.microsoft.com/office/drawing/2014/main" xmlns="" id="{57B6D59F-E24B-440B-BCDC-AFD0B14234A7}"/>
              </a:ext>
            </a:extLst>
          </p:cNvPr>
          <p:cNvPicPr>
            <a:picLocks noChangeAspect="1"/>
          </p:cNvPicPr>
          <p:nvPr/>
        </p:nvPicPr>
        <p:blipFill rotWithShape="1">
          <a:blip r:embed="rId6">
            <a:alphaModFix amt="50000"/>
            <a:extLst>
              <a:ext uri="{837473B0-CC2E-450A-ABE3-18F120FF3D39}">
                <a1611:picAttrSrcUrl xmlns:a1611="http://schemas.microsoft.com/office/drawing/2016/11/main" xmlns="" r:id="rId7"/>
              </a:ext>
            </a:extLst>
          </a:blip>
          <a:srcRect l="51135" r="19228" b="-2"/>
          <a:stretch/>
        </p:blipFill>
        <p:spPr>
          <a:xfrm>
            <a:off x="3044952" y="-10584"/>
            <a:ext cx="3044952" cy="6858000"/>
          </a:xfrm>
          <a:prstGeom prst="rect">
            <a:avLst/>
          </a:prstGeom>
        </p:spPr>
      </p:pic>
      <p:pic>
        <p:nvPicPr>
          <p:cNvPr id="7" name="Picture 8" descr="A picture containing tree, plant, maple&#10;&#10;Description automatically generated">
            <a:extLst>
              <a:ext uri="{FF2B5EF4-FFF2-40B4-BE49-F238E27FC236}">
                <a16:creationId xmlns:a16="http://schemas.microsoft.com/office/drawing/2014/main" xmlns="" id="{82FFF2FD-F71F-4365-BDE0-3597DFD6C79E}"/>
              </a:ext>
            </a:extLst>
          </p:cNvPr>
          <p:cNvPicPr>
            <a:picLocks noChangeAspect="1"/>
          </p:cNvPicPr>
          <p:nvPr/>
        </p:nvPicPr>
        <p:blipFill rotWithShape="1">
          <a:blip r:embed="rId8">
            <a:alphaModFix amt="50000"/>
            <a:extLst>
              <a:ext uri="{837473B0-CC2E-450A-ABE3-18F120FF3D39}">
                <a1611:picAttrSrcUrl xmlns:a1611="http://schemas.microsoft.com/office/drawing/2016/11/main" xmlns="" r:id="rId9"/>
              </a:ext>
            </a:extLst>
          </a:blip>
          <a:srcRect l="22705" r="49545"/>
          <a:stretch/>
        </p:blipFill>
        <p:spPr>
          <a:xfrm>
            <a:off x="6089904" y="-10584"/>
            <a:ext cx="3044952" cy="6858000"/>
          </a:xfrm>
          <a:prstGeom prst="rect">
            <a:avLst/>
          </a:prstGeom>
        </p:spPr>
      </p:pic>
      <p:pic>
        <p:nvPicPr>
          <p:cNvPr id="3" name="Picture 4" descr="A picture containing water, outdoor, sky, river&#10;&#10;Description automatically generated">
            <a:extLst>
              <a:ext uri="{FF2B5EF4-FFF2-40B4-BE49-F238E27FC236}">
                <a16:creationId xmlns:a16="http://schemas.microsoft.com/office/drawing/2014/main" xmlns="" id="{E1697EEA-B28A-405E-8DB1-262299C378D7}"/>
              </a:ext>
            </a:extLst>
          </p:cNvPr>
          <p:cNvPicPr>
            <a:picLocks noChangeAspect="1"/>
          </p:cNvPicPr>
          <p:nvPr/>
        </p:nvPicPr>
        <p:blipFill rotWithShape="1">
          <a:blip r:embed="rId10">
            <a:alphaModFix amt="50000"/>
            <a:extLst>
              <a:ext uri="{837473B0-CC2E-450A-ABE3-18F120FF3D39}">
                <a1611:picAttrSrcUrl xmlns:a1611="http://schemas.microsoft.com/office/drawing/2016/11/main" xmlns="" r:id="rId11"/>
              </a:ext>
            </a:extLst>
          </a:blip>
          <a:srcRect l="44484" r="28324" b="2"/>
          <a:stretch/>
        </p:blipFill>
        <p:spPr>
          <a:xfrm>
            <a:off x="9134856" y="-10584"/>
            <a:ext cx="3057144" cy="6858000"/>
          </a:xfrm>
          <a:prstGeom prst="rect">
            <a:avLst/>
          </a:prstGeom>
        </p:spPr>
      </p:pic>
      <p:sp>
        <p:nvSpPr>
          <p:cNvPr id="2" name="Title 1">
            <a:extLst>
              <a:ext uri="{FF2B5EF4-FFF2-40B4-BE49-F238E27FC236}">
                <a16:creationId xmlns:a16="http://schemas.microsoft.com/office/drawing/2014/main" xmlns="" id="{07600BE1-5C38-493B-AC6B-311465CD9576}"/>
              </a:ext>
            </a:extLst>
          </p:cNvPr>
          <p:cNvSpPr>
            <a:spLocks noGrp="1"/>
          </p:cNvSpPr>
          <p:nvPr>
            <p:ph type="title"/>
          </p:nvPr>
        </p:nvSpPr>
        <p:spPr>
          <a:xfrm>
            <a:off x="1371600" y="1803405"/>
            <a:ext cx="9448800" cy="1825096"/>
          </a:xfrm>
          <a:noFill/>
        </p:spPr>
        <p:txBody>
          <a:bodyPr vert="horz" lIns="91440" tIns="45720" rIns="91440" bIns="45720" rtlCol="0" anchor="b">
            <a:normAutofit/>
          </a:bodyPr>
          <a:lstStyle/>
          <a:p>
            <a:pPr algn="l"/>
            <a:r>
              <a:rPr lang="en-US" sz="6000">
                <a:solidFill>
                  <a:srgbClr val="FFFFFF"/>
                </a:solidFill>
              </a:rPr>
              <a:t>Thank You                           </a:t>
            </a:r>
          </a:p>
        </p:txBody>
      </p:sp>
      <p:pic>
        <p:nvPicPr>
          <p:cNvPr id="86" name="Picture 90">
            <a:extLst>
              <a:ext uri="{FF2B5EF4-FFF2-40B4-BE49-F238E27FC236}">
                <a16:creationId xmlns:a16="http://schemas.microsoft.com/office/drawing/2014/main" xmlns="" id="{007142D4-C794-4E6E-BD08-A51BBBDDA69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10584"/>
            <a:ext cx="12192000" cy="1441450"/>
          </a:xfrm>
          <a:prstGeom prst="rect">
            <a:avLst/>
          </a:prstGeom>
        </p:spPr>
      </p:pic>
      <p:pic>
        <p:nvPicPr>
          <p:cNvPr id="88" name="Picture 92">
            <a:extLst>
              <a:ext uri="{FF2B5EF4-FFF2-40B4-BE49-F238E27FC236}">
                <a16:creationId xmlns:a16="http://schemas.microsoft.com/office/drawing/2014/main" xmlns="" id="{51B0CC90-7E27-41F1-A2FE-0F526162CD77}"/>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5" name="TextBox 4">
            <a:extLst>
              <a:ext uri="{FF2B5EF4-FFF2-40B4-BE49-F238E27FC236}">
                <a16:creationId xmlns:a16="http://schemas.microsoft.com/office/drawing/2014/main" xmlns="" id="{19DEDEC9-009E-4AF2-B835-92F059BB9DA6}"/>
              </a:ext>
            </a:extLst>
          </p:cNvPr>
          <p:cNvSpPr txBox="1"/>
          <p:nvPr/>
        </p:nvSpPr>
        <p:spPr>
          <a:xfrm>
            <a:off x="9298259" y="6647361"/>
            <a:ext cx="289374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11">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12">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
        <p:nvSpPr>
          <p:cNvPr id="9" name="TextBox 8">
            <a:extLst>
              <a:ext uri="{FF2B5EF4-FFF2-40B4-BE49-F238E27FC236}">
                <a16:creationId xmlns:a16="http://schemas.microsoft.com/office/drawing/2014/main" xmlns="" id="{F5A9AB24-877E-4BD8-B6BB-FF7CD326B85F}"/>
              </a:ext>
            </a:extLst>
          </p:cNvPr>
          <p:cNvSpPr txBox="1"/>
          <p:nvPr/>
        </p:nvSpPr>
        <p:spPr>
          <a:xfrm>
            <a:off x="6574540" y="6647361"/>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9">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13">
                  <a:extLst>
                    <a:ext uri="{A12FA001-AC4F-418D-AE19-62706E023703}">
                      <ahyp:hlinkClr xmlns:ahyp="http://schemas.microsoft.com/office/drawing/2018/hyperlinkcolor" xmlns="" val="tx"/>
                    </a:ext>
                  </a:extLst>
                </a:hlinkClick>
              </a:rPr>
              <a:t>CC BY</a:t>
            </a:r>
            <a:r>
              <a:rPr lang="en-US" sz="700">
                <a:solidFill>
                  <a:srgbClr val="FFFFFF"/>
                </a:solidFill>
              </a:rPr>
              <a:t>.</a:t>
            </a:r>
          </a:p>
        </p:txBody>
      </p:sp>
      <p:sp>
        <p:nvSpPr>
          <p:cNvPr id="15" name="TextBox 14">
            <a:extLst>
              <a:ext uri="{FF2B5EF4-FFF2-40B4-BE49-F238E27FC236}">
                <a16:creationId xmlns:a16="http://schemas.microsoft.com/office/drawing/2014/main" xmlns="" id="{E44C3C1F-17A3-475E-9765-F53969A2AC39}"/>
              </a:ext>
            </a:extLst>
          </p:cNvPr>
          <p:cNvSpPr txBox="1"/>
          <p:nvPr/>
        </p:nvSpPr>
        <p:spPr>
          <a:xfrm>
            <a:off x="484636" y="6647361"/>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13">
                  <a:extLst>
                    <a:ext uri="{A12FA001-AC4F-418D-AE19-62706E023703}">
                      <ahyp:hlinkClr xmlns:ahyp="http://schemas.microsoft.com/office/drawing/2018/hyperlinkcolor" xmlns="" val="tx"/>
                    </a:ext>
                  </a:extLst>
                </a:hlinkClick>
              </a:rPr>
              <a:t>CC BY</a:t>
            </a:r>
            <a:r>
              <a:rPr lang="en-US" sz="700">
                <a:solidFill>
                  <a:srgbClr val="FFFFFF"/>
                </a:solidFill>
              </a:rPr>
              <a:t>.</a:t>
            </a:r>
          </a:p>
        </p:txBody>
      </p:sp>
      <p:sp>
        <p:nvSpPr>
          <p:cNvPr id="18" name="TextBox 17">
            <a:extLst>
              <a:ext uri="{FF2B5EF4-FFF2-40B4-BE49-F238E27FC236}">
                <a16:creationId xmlns:a16="http://schemas.microsoft.com/office/drawing/2014/main" xmlns="" id="{9A1E73CE-709A-469D-BFAB-7410C6C590A8}"/>
              </a:ext>
            </a:extLst>
          </p:cNvPr>
          <p:cNvSpPr txBox="1"/>
          <p:nvPr/>
        </p:nvSpPr>
        <p:spPr>
          <a:xfrm>
            <a:off x="3529588" y="6647361"/>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7">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13">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xmlns="" val="337518091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TC104033937[[fn=Vapor Trail]]</Template>
  <TotalTime>7</TotalTime>
  <Words>209</Words>
  <Application>Microsoft Office PowerPoint</Application>
  <PresentationFormat>Custom</PresentationFormat>
  <Paragraphs>32</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Vapor Trail</vt:lpstr>
      <vt:lpstr>Plant Disease Fertilizer Recommendation System Using IBM Watson </vt:lpstr>
      <vt:lpstr>Slide 2</vt:lpstr>
      <vt:lpstr>Slide 3</vt:lpstr>
      <vt:lpstr>Project Objectives</vt:lpstr>
      <vt:lpstr>Slide 5</vt:lpstr>
      <vt:lpstr>Model Building For Fruit &amp; Vegetable  Disease Prediction </vt:lpstr>
      <vt:lpstr>''FARMING ISN'T SOMETHING THAT CAN BE TAUGHT. EACH PLANT TELLS ITS OWN STORY THAT HAS TO BE READ REPEATEDLY.''</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MEDHA VYSHNAVI GUVVALA</dc:creator>
  <cp:lastModifiedBy>MEDHA VYSHNAVI GUVVALA</cp:lastModifiedBy>
  <cp:revision>189</cp:revision>
  <dcterms:created xsi:type="dcterms:W3CDTF">2021-07-30T14:01:45Z</dcterms:created>
  <dcterms:modified xsi:type="dcterms:W3CDTF">2021-07-30T15:55:37Z</dcterms:modified>
</cp:coreProperties>
</file>